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1334520" y="2553480"/>
            <a:ext cx="4521240" cy="911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286308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391640" y="266868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133452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286308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4391640" y="3024720"/>
            <a:ext cx="14554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720000" y="960120"/>
            <a:ext cx="10751760" cy="22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68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3651120" y="302472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3651120" y="2668680"/>
            <a:ext cx="220608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334520" y="3024720"/>
            <a:ext cx="4521240" cy="32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7;g11079b31a47_1_1194" descr=""/>
          <p:cNvPicPr/>
          <p:nvPr/>
        </p:nvPicPr>
        <p:blipFill>
          <a:blip r:embed="rId2"/>
          <a:stretch/>
        </p:blipFill>
        <p:spPr>
          <a:xfrm>
            <a:off x="6770520" y="0"/>
            <a:ext cx="5421240" cy="6857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23880" y="1397880"/>
            <a:ext cx="9119520" cy="3402720"/>
          </a:xfrm>
          <a:prstGeom prst="rect">
            <a:avLst/>
          </a:prstGeom>
        </p:spPr>
        <p:txBody>
          <a:bodyPr lIns="0" rIns="122040" tIns="122040" bIns="122040" anchor="b"/>
          <a:p>
            <a:r>
              <a:rPr b="0" lang="ru-RU" sz="59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oogle Shape;10;g11079b31a47_1_1194" descr=""/>
          <p:cNvPicPr/>
          <p:nvPr/>
        </p:nvPicPr>
        <p:blipFill>
          <a:blip r:embed="rId3"/>
          <a:stretch/>
        </p:blipFill>
        <p:spPr>
          <a:xfrm>
            <a:off x="623880" y="240120"/>
            <a:ext cx="640080" cy="64008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334520" y="411840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334520" y="556812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950520" y="266868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6950520" y="411840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950520" y="556812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Google Shape;26;g11079b31a47_1_1247" descr=""/>
          <p:cNvPicPr/>
          <p:nvPr/>
        </p:nvPicPr>
        <p:blipFill>
          <a:blip r:embed="rId2"/>
          <a:stretch/>
        </p:blipFill>
        <p:spPr>
          <a:xfrm>
            <a:off x="11472120" y="6239880"/>
            <a:ext cx="388440" cy="3776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20000" y="960120"/>
            <a:ext cx="10751760" cy="47952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334520" y="266868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1334520" y="411840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334520" y="556812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950520" y="266868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6950520" y="411840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950520" y="5568120"/>
            <a:ext cx="4521240" cy="68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Google Shape;350;g110c74508d3_0_358" descr=""/>
          <p:cNvPicPr/>
          <p:nvPr/>
        </p:nvPicPr>
        <p:blipFill>
          <a:blip r:embed="rId2"/>
          <a:stretch/>
        </p:blipFill>
        <p:spPr>
          <a:xfrm>
            <a:off x="11472120" y="6239880"/>
            <a:ext cx="388440" cy="3776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28;g11079b31a47_1_1182" descr=""/>
          <p:cNvPicPr/>
          <p:nvPr/>
        </p:nvPicPr>
        <p:blipFill>
          <a:blip r:embed="rId2"/>
          <a:stretch/>
        </p:blipFill>
        <p:spPr>
          <a:xfrm>
            <a:off x="5672160" y="0"/>
            <a:ext cx="6519600" cy="6857640"/>
          </a:xfrm>
          <a:prstGeom prst="rect">
            <a:avLst/>
          </a:prstGeom>
          <a:ln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20000" y="2448000"/>
            <a:ext cx="10751760" cy="2396880"/>
          </a:xfrm>
          <a:prstGeom prst="rect">
            <a:avLst/>
          </a:prstGeom>
        </p:spPr>
        <p:txBody>
          <a:bodyPr lIns="0" rIns="122040" tIns="122040" bIns="122040" anchor="b"/>
          <a:p>
            <a:r>
              <a:rPr b="0" lang="ru-RU" sz="59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Google Shape;32;g11079b31a47_1_1182" descr=""/>
          <p:cNvPicPr/>
          <p:nvPr/>
        </p:nvPicPr>
        <p:blipFill>
          <a:blip r:embed="rId3"/>
          <a:stretch/>
        </p:blipFill>
        <p:spPr>
          <a:xfrm>
            <a:off x="11472120" y="6239880"/>
            <a:ext cx="388440" cy="3776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23880" y="1397880"/>
            <a:ext cx="10261080" cy="3402720"/>
          </a:xfrm>
          <a:prstGeom prst="rect">
            <a:avLst/>
          </a:prstGeom>
          <a:noFill/>
          <a:ln>
            <a:noFill/>
          </a:ln>
        </p:spPr>
        <p:txBody>
          <a:bodyPr lIns="0" rIns="122040" tIns="122040" bIns="122040" anchor="b"/>
          <a:p>
            <a:pPr>
              <a:lnSpc>
                <a:spcPct val="100000"/>
              </a:lnSpc>
            </a:pPr>
            <a:r>
              <a:rPr b="0" lang="ru-RU" sz="59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Тематическое моделирование LDA</a:t>
            </a:r>
            <a:endParaRPr b="0" lang="ru-RU" sz="5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Регуляризатор априорного распределения Дирихле: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Применим общую теорему ARTM и получим формулы M-шага EM-алгоритма: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В зависимости от значений гиперпараметров происходит либо сглаживание (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α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,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β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w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&gt;1), либо разреживание (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0&lt;β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w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, α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&lt;1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).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MAP для модели LDA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Google Shape;509;g110c74508d3_0_642" descr=""/>
          <p:cNvPicPr/>
          <p:nvPr/>
        </p:nvPicPr>
        <p:blipFill>
          <a:blip r:embed="rId1"/>
          <a:srcRect l="15191" t="21573" r="7807" b="64359"/>
          <a:stretch/>
        </p:blipFill>
        <p:spPr>
          <a:xfrm>
            <a:off x="720720" y="2267280"/>
            <a:ext cx="4505040" cy="615240"/>
          </a:xfrm>
          <a:prstGeom prst="rect">
            <a:avLst/>
          </a:prstGeom>
          <a:ln>
            <a:noFill/>
          </a:ln>
        </p:spPr>
      </p:pic>
      <p:pic>
        <p:nvPicPr>
          <p:cNvPr id="205" name="Google Shape;510;g110c74508d3_0_642" descr=""/>
          <p:cNvPicPr/>
          <p:nvPr/>
        </p:nvPicPr>
        <p:blipFill>
          <a:blip r:embed="rId2"/>
          <a:srcRect l="35847" t="53853" r="19830" b="22074"/>
          <a:stretch/>
        </p:blipFill>
        <p:spPr>
          <a:xfrm>
            <a:off x="720000" y="3313080"/>
            <a:ext cx="2592720" cy="105372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LDA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720000" y="1919880"/>
            <a:ext cx="10751760" cy="424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В научной литературе десятками описываются разные специализированные варианты LDA: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Модели для классификации;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Мультиязычные модели;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Динамические модели;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Иерархические модели.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…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Каждая обычно представляет собой базовую модель и некоторый регуляризатор для решения целевой задачи. Байесовский подход приводит к сложности комбинирования нескольких требований в одной модели. ARTM обходит это ограничение и позволяет собирать в одной модели любой число регуляризаторов без дополнительного математического вывода.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Модификации модели LDA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LDA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Классическая математическая LDA вводит априорное распределение Дирихле на параметры модели;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LDA можно обучать с помощью методов байесовского вывода и MAP;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Байесовский вывод для тематических моделей оказывается достаточно трудоёмким и негибким;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MAP строит точечные оценки параметров, как и метод максимума правдоподобия;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MAP приводит к EM-алгоритму, похожему на ARTM с подходящим регуляризатором.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Основные выводы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LDA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Модель LDA;</a:t>
            </a:r>
            <a:endParaRPr b="0" lang="ru-RU" sz="1900" spc="-1" strike="noStrike">
              <a:latin typeface="Arial"/>
            </a:endParaRPr>
          </a:p>
          <a:p>
            <a:pPr marL="609480" indent="-45036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Практика.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На этом уроке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Google Shape;443;g11079b31a47_1_1123" descr=""/>
          <p:cNvPicPr/>
          <p:nvPr/>
        </p:nvPicPr>
        <p:blipFill>
          <a:blip r:embed="rId1"/>
          <a:stretch/>
        </p:blipFill>
        <p:spPr>
          <a:xfrm>
            <a:off x="7243560" y="2639880"/>
            <a:ext cx="2840760" cy="239976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Начало работы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Более старый и популярный подход к регуляризации тематических моделей — модель LDA (латентное размещение Дирихле);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Для регуляризации использует априорное распределение Дирихле и параметры Ф и Θ;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Предположим, что вектор-столбцы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ф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и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Θ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d 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генерируются их распределений Дирихле с параметрами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Модель LDA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LDA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75" name="Google Shape;452;g11079b31a47_1_1789" descr=""/>
          <p:cNvPicPr/>
          <p:nvPr/>
        </p:nvPicPr>
        <p:blipFill>
          <a:blip r:embed="rId1"/>
          <a:srcRect l="34741" t="85787" r="36411" b="3335"/>
          <a:stretch/>
        </p:blipFill>
        <p:spPr>
          <a:xfrm>
            <a:off x="2293920" y="3493800"/>
            <a:ext cx="2077560" cy="34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Предположим, что вектор-столбцы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ф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t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генерируются из распределения Дирихле с параметрами: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Предположим, что вектор-столбцы </a:t>
            </a:r>
            <a:r>
              <a:rPr b="0" i="1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Θ</a:t>
            </a:r>
            <a:r>
              <a:rPr b="0" i="1" lang="ru-RU" sz="1900" spc="-1" strike="noStrike" baseline="-25000">
                <a:solidFill>
                  <a:srgbClr val="000000"/>
                </a:solidFill>
                <a:latin typeface="IBM Plex Sans"/>
                <a:ea typeface="IBM Plex Sans"/>
              </a:rPr>
              <a:t>d</a:t>
            </a: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 генерируются из распределения Дирихле с параметрами 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Априорное распределение на параметры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Google Shape;459;g110c74508d3_0_686" descr=""/>
          <p:cNvPicPr/>
          <p:nvPr/>
        </p:nvPicPr>
        <p:blipFill>
          <a:blip r:embed="rId1"/>
          <a:srcRect l="74393" t="61363" r="11267" b="32715"/>
          <a:stretch/>
        </p:blipFill>
        <p:spPr>
          <a:xfrm>
            <a:off x="720720" y="4287240"/>
            <a:ext cx="894960" cy="26280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LDA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80" name="Google Shape;461;g110c74508d3_0_686" descr=""/>
          <p:cNvPicPr/>
          <p:nvPr/>
        </p:nvPicPr>
        <p:blipFill>
          <a:blip r:embed="rId2"/>
          <a:srcRect l="73783" t="15673" r="11874" b="78400"/>
          <a:stretch/>
        </p:blipFill>
        <p:spPr>
          <a:xfrm>
            <a:off x="2341800" y="2268720"/>
            <a:ext cx="894960" cy="26280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462;g110c74508d3_0_686" descr=""/>
          <p:cNvPicPr/>
          <p:nvPr/>
        </p:nvPicPr>
        <p:blipFill>
          <a:blip r:embed="rId3"/>
          <a:stretch/>
        </p:blipFill>
        <p:spPr>
          <a:xfrm>
            <a:off x="720720" y="2595600"/>
            <a:ext cx="3411360" cy="1188720"/>
          </a:xfrm>
          <a:prstGeom prst="rect">
            <a:avLst/>
          </a:prstGeom>
          <a:ln>
            <a:noFill/>
          </a:ln>
        </p:spPr>
      </p:pic>
      <p:pic>
        <p:nvPicPr>
          <p:cNvPr id="182" name="Google Shape;463;g110c74508d3_0_686" descr=""/>
          <p:cNvPicPr/>
          <p:nvPr/>
        </p:nvPicPr>
        <p:blipFill>
          <a:blip r:embed="rId4"/>
          <a:srcRect l="30491" t="71031" r="17210" b="2265"/>
          <a:stretch/>
        </p:blipFill>
        <p:spPr>
          <a:xfrm>
            <a:off x="720720" y="4685400"/>
            <a:ext cx="3266640" cy="118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720000" y="1919880"/>
            <a:ext cx="10751760" cy="429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Распределение Дирихле позволяет порождать разрежённые векторы;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У него есть параметры, которые позволяют управлять степенью разрежённости;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Оно является сопряжённым к мультиномиальному, что упрощает байесовский вывод в случае задачи тематического моделирования;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Серьёзных лингвистических обоснований для использования распределения Дирихле нет.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Почему именно распределение Дирихле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LDA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86" name="Google Shape;471;g110c74508d3_0_719" descr=""/>
          <p:cNvPicPr/>
          <p:nvPr/>
        </p:nvPicPr>
        <p:blipFill>
          <a:blip r:embed="rId1"/>
          <a:srcRect l="8093" t="45396" r="1359" b="4432"/>
          <a:stretch/>
        </p:blipFill>
        <p:spPr>
          <a:xfrm>
            <a:off x="1131840" y="2952000"/>
            <a:ext cx="4790880" cy="165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720000" y="1919880"/>
            <a:ext cx="10751760" cy="4167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Обучать модель LDA можно разными способами: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Вариационный вывод (Variational Bayes);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Сэмплирование Гиббса (Gibbs Sampling);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Максимум апостериорной вероятности (MAP).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VB и GS основываются на байесовском выводе. Используется сложный математический аппарат.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Параметры Ф и Θ не ищутся напрямую. Вместо этого строятся распределения на всевозможные значения параметров. 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Это более сложная задача, которая в случае тематических моделей кажется избыточной. Итоговым результатом всё равно являются не сами распределения, а их точечные оценки.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Обучение модели LDA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LDA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Обучать модель LDA можно разными способами: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Вариационный вывод (Variational Bayes);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Сэмплирование Гиббса (Gibbs Sampling);</a:t>
            </a:r>
            <a:endParaRPr b="0" lang="ru-RU" sz="1900" spc="-1" strike="noStrike"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IBM Plex Sans"/>
              <a:buChar char=""/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Максимум апостериорной вероятности (MAP).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MAP, как и метод максимального правдоподобия, строит точечную оценку параметров Ф и Θ.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Покажем, что этот подход приводит к модели, похожей на ARTM с регуляризатором сглаживания/разреживания.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Обучение модели LDA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LDA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Применим к апостериорному распределению на параметры формулу Байеса: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9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Прологарифмируем результат и распишем: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MAP для модели LDA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Google Shape;492;g110c74508d3_0_677" descr=""/>
          <p:cNvPicPr/>
          <p:nvPr/>
        </p:nvPicPr>
        <p:blipFill>
          <a:blip r:embed="rId1"/>
          <a:srcRect l="9666" t="51902" r="8263" b="0"/>
          <a:stretch/>
        </p:blipFill>
        <p:spPr>
          <a:xfrm>
            <a:off x="720720" y="3303720"/>
            <a:ext cx="5197320" cy="2150640"/>
          </a:xfrm>
          <a:prstGeom prst="rect">
            <a:avLst/>
          </a:prstGeom>
          <a:ln>
            <a:noFill/>
          </a:ln>
        </p:spPr>
      </p:pic>
      <p:pic>
        <p:nvPicPr>
          <p:cNvPr id="196" name="Google Shape;493;g110c74508d3_0_677" descr=""/>
          <p:cNvPicPr/>
          <p:nvPr/>
        </p:nvPicPr>
        <p:blipFill>
          <a:blip r:embed="rId2"/>
          <a:srcRect l="9779" t="26021" r="0" b="60438"/>
          <a:stretch/>
        </p:blipFill>
        <p:spPr>
          <a:xfrm>
            <a:off x="720720" y="2268000"/>
            <a:ext cx="5713560" cy="605160"/>
          </a:xfrm>
          <a:prstGeom prst="rect">
            <a:avLst/>
          </a:prstGeom>
          <a:ln>
            <a:noFill/>
          </a:ln>
        </p:spPr>
      </p:pic>
      <p:sp>
        <p:nvSpPr>
          <p:cNvPr id="197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LDA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720000" y="1919880"/>
            <a:ext cx="10751760" cy="397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15000"/>
              </a:lnSpc>
            </a:pPr>
            <a:r>
              <a:rPr b="0" lang="ru-RU" sz="19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Прологарифмируем результат и распишем: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720000" y="960120"/>
            <a:ext cx="1075176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7200" bIns="0"/>
          <a:p>
            <a:pPr>
              <a:lnSpc>
                <a:spcPct val="85000"/>
              </a:lnSpc>
            </a:pPr>
            <a:r>
              <a:rPr b="0" lang="ru-RU" sz="3500" spc="-1" strike="noStrike">
                <a:solidFill>
                  <a:srgbClr val="000000"/>
                </a:solidFill>
                <a:latin typeface="IBM Plex Sans SemiBold"/>
                <a:ea typeface="IBM Plex Sans SemiBold"/>
              </a:rPr>
              <a:t>MAP для модели LDA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Google Shape;501;g110c74508d3_0_668" descr=""/>
          <p:cNvPicPr/>
          <p:nvPr/>
        </p:nvPicPr>
        <p:blipFill>
          <a:blip r:embed="rId1"/>
          <a:srcRect l="10114" t="21352" r="1616" b="5607"/>
          <a:stretch/>
        </p:blipFill>
        <p:spPr>
          <a:xfrm>
            <a:off x="720720" y="2400480"/>
            <a:ext cx="5218560" cy="322848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720000" y="203040"/>
            <a:ext cx="1075176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7880" bIns="47880" anchor="ctr"/>
          <a:p>
            <a:pPr marL="12600">
              <a:lnSpc>
                <a:spcPct val="85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Тематическое моделирование LDA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2022-04-19T11:18:45Z</dcterms:modified>
  <cp:revision>1</cp:revision>
  <dc:subject/>
  <dc:title/>
</cp:coreProperties>
</file>